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sldIdLst>
    <p:sldId id="297" r:id="rId3"/>
    <p:sldId id="464" r:id="rId4"/>
    <p:sldId id="510" r:id="rId5"/>
    <p:sldId id="511" r:id="rId6"/>
    <p:sldId id="516" r:id="rId7"/>
    <p:sldId id="517" r:id="rId8"/>
    <p:sldId id="518" r:id="rId9"/>
    <p:sldId id="519" r:id="rId10"/>
    <p:sldId id="523" r:id="rId11"/>
    <p:sldId id="520" r:id="rId12"/>
    <p:sldId id="521" r:id="rId13"/>
    <p:sldId id="522" r:id="rId14"/>
    <p:sldId id="469" r:id="rId15"/>
    <p:sldId id="524" r:id="rId16"/>
    <p:sldId id="512" r:id="rId17"/>
    <p:sldId id="525" r:id="rId18"/>
    <p:sldId id="526" r:id="rId19"/>
    <p:sldId id="527" r:id="rId20"/>
    <p:sldId id="528" r:id="rId21"/>
    <p:sldId id="529" r:id="rId22"/>
    <p:sldId id="530" r:id="rId23"/>
    <p:sldId id="531" r:id="rId24"/>
    <p:sldId id="534" r:id="rId25"/>
    <p:sldId id="513" r:id="rId26"/>
    <p:sldId id="532" r:id="rId27"/>
    <p:sldId id="533" r:id="rId28"/>
    <p:sldId id="535" r:id="rId29"/>
    <p:sldId id="536" r:id="rId30"/>
    <p:sldId id="537" r:id="rId31"/>
    <p:sldId id="505" r:id="rId32"/>
    <p:sldId id="538" r:id="rId33"/>
    <p:sldId id="539" r:id="rId34"/>
    <p:sldId id="514" r:id="rId35"/>
    <p:sldId id="515" r:id="rId36"/>
    <p:sldId id="472" r:id="rId37"/>
    <p:sldId id="509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41" d="100"/>
          <a:sy n="141" d="100"/>
        </p:scale>
        <p:origin x="378" y="1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pythontutor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88" y="1671639"/>
            <a:ext cx="3154268" cy="46745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177" y="1485246"/>
            <a:ext cx="3133815" cy="5023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일상 코딩</a:t>
            </a:r>
            <a:r>
              <a:rPr lang="en-US" altLang="ko-KR" sz="2000" dirty="0"/>
              <a:t>: </a:t>
            </a:r>
            <a:r>
              <a:rPr lang="ko-KR" altLang="en-US" sz="2000" dirty="0"/>
              <a:t>중국집에서 주문한 음식을 다시 주문 추가하고 삭제하기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79" y="1604215"/>
            <a:ext cx="3461153" cy="776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50" y="1279289"/>
            <a:ext cx="2236800" cy="1106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35" y="2342666"/>
            <a:ext cx="6935042" cy="37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항목으로 리스트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 내부에 다시 리스트가 항목으로 </a:t>
            </a:r>
            <a:r>
              <a:rPr lang="ko-KR" altLang="en-US" dirty="0" smtClean="0"/>
              <a:t>사용 가능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animal</a:t>
            </a:r>
            <a:r>
              <a:rPr lang="ko-KR" altLang="en-US" dirty="0"/>
              <a:t>에서 ‘</a:t>
            </a:r>
            <a:r>
              <a:rPr lang="ko-KR" altLang="en-US" dirty="0" err="1"/>
              <a:t>코끼리’를</a:t>
            </a:r>
            <a:r>
              <a:rPr lang="ko-KR" altLang="en-US" dirty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첨자를 </a:t>
            </a:r>
            <a:r>
              <a:rPr lang="ko-KR" altLang="en-US" dirty="0"/>
              <a:t>두 번 사용해 </a:t>
            </a:r>
            <a:r>
              <a:rPr lang="en-US" altLang="ko-KR" dirty="0"/>
              <a:t>animal[0][1]</a:t>
            </a:r>
            <a:r>
              <a:rPr lang="ko-KR" altLang="en-US" dirty="0"/>
              <a:t>로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95" y="1639866"/>
            <a:ext cx="4880578" cy="13382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95" y="4436906"/>
            <a:ext cx="2235620" cy="6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동물의 분류와 동물 이름을 리스트로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9" y="1041348"/>
            <a:ext cx="5987510" cy="54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" y="2337818"/>
            <a:ext cx="7899522" cy="187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부분 참조인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r>
              <a:rPr lang="en-US" altLang="ko-KR" dirty="0" smtClean="0"/>
              <a:t>[</a:t>
            </a:r>
            <a:r>
              <a:rPr lang="en-US" altLang="ko-KR" dirty="0" err="1"/>
              <a:t>start:stop:step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첨자 </a:t>
            </a:r>
            <a:r>
              <a:rPr lang="en-US" altLang="ko-KR" dirty="0" smtClean="0"/>
              <a:t>start</a:t>
            </a:r>
            <a:r>
              <a:rPr lang="ko-KR" altLang="en-US" dirty="0" smtClean="0"/>
              <a:t>에서 첨자 </a:t>
            </a:r>
            <a:r>
              <a:rPr lang="en-US" altLang="ko-KR" dirty="0" smtClean="0"/>
              <a:t>stop-1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step </a:t>
            </a:r>
            <a:r>
              <a:rPr lang="ko-KR" altLang="en-US" dirty="0" smtClean="0"/>
              <a:t>간격으로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부분 리스트 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step</a:t>
            </a:r>
            <a:r>
              <a:rPr lang="ko-KR" altLang="en-US" dirty="0" smtClean="0"/>
              <a:t>이 양수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오른쪽으로 구성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start</a:t>
            </a:r>
            <a:r>
              <a:rPr lang="ko-KR" altLang="en-US" dirty="0" smtClean="0"/>
              <a:t>에 시작하는 순방향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오름차순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수가 차례로 늘어가는 것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/>
              <a:t>step</a:t>
            </a:r>
            <a:r>
              <a:rPr lang="ko-KR" altLang="en-US" dirty="0"/>
              <a:t>이 </a:t>
            </a:r>
            <a:r>
              <a:rPr lang="ko-KR" altLang="en-US" dirty="0" smtClean="0"/>
              <a:t>음수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왼쪽으로 구성</a:t>
            </a:r>
            <a:endParaRPr lang="en-US" altLang="ko-KR" dirty="0" smtClean="0"/>
          </a:p>
          <a:p>
            <a:pPr lvl="2"/>
            <a:r>
              <a:rPr lang="en-US" altLang="ko-KR" dirty="0"/>
              <a:t>start</a:t>
            </a:r>
            <a:r>
              <a:rPr lang="ko-KR" altLang="en-US" dirty="0"/>
              <a:t>에 시작하는 </a:t>
            </a:r>
            <a:r>
              <a:rPr lang="ko-KR" altLang="en-US" dirty="0" smtClean="0"/>
              <a:t>역방향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내림차순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수가 </a:t>
            </a:r>
            <a:r>
              <a:rPr lang="ko-KR" altLang="en-US" dirty="0"/>
              <a:t>차례로 </a:t>
            </a:r>
            <a:r>
              <a:rPr lang="ko-KR" altLang="en-US" dirty="0" smtClean="0"/>
              <a:t>줄어가는 </a:t>
            </a:r>
            <a:r>
              <a:rPr lang="ko-KR" altLang="en-US" dirty="0"/>
              <a:t>것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리스트의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길이가 </a:t>
            </a:r>
            <a:r>
              <a:rPr lang="en-US" altLang="ko-KR" dirty="0" smtClean="0"/>
              <a:t>n</a:t>
            </a:r>
          </a:p>
          <a:p>
            <a:pPr lvl="1"/>
            <a:r>
              <a:rPr lang="ko-KR" altLang="en-US" dirty="0" smtClean="0"/>
              <a:t>첨자는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(n-1)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첨자는 </a:t>
            </a:r>
            <a:r>
              <a:rPr lang="en-US" altLang="ko-KR" dirty="0" smtClean="0"/>
              <a:t>-n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-1 </a:t>
            </a:r>
            <a:r>
              <a:rPr lang="ko-KR" altLang="en-US" dirty="0"/>
              <a:t>가능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95" y="1078996"/>
            <a:ext cx="2155790" cy="1097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76" y="4288840"/>
            <a:ext cx="3790481" cy="18668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81" y="3453794"/>
            <a:ext cx="2027416" cy="17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한 글자의 단어로 </a:t>
            </a:r>
            <a:r>
              <a:rPr lang="ko-KR" altLang="en-US" dirty="0" err="1"/>
              <a:t>슬라이싱</a:t>
            </a:r>
            <a:r>
              <a:rPr lang="ko-KR" altLang="en-US" dirty="0"/>
              <a:t> 이해하기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7" y="1012130"/>
            <a:ext cx="5397650" cy="576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1653" y="2201335"/>
            <a:ext cx="589280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# 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순방향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endParaRPr lang="ko-KR" altLang="en-US" sz="10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1653" y="2892258"/>
            <a:ext cx="589280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# 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역방향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endParaRPr lang="ko-KR" altLang="en-US" sz="10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1653" y="3415291"/>
            <a:ext cx="2397760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# 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순방향과 역방향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다양한 첨자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endParaRPr lang="ko-KR" altLang="en-US" sz="10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슬라이스로 리스트의 일부분을 수정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일부분을 다른 리스트로 수정하려면 슬라이스 방식에 대입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828205"/>
            <a:ext cx="5148252" cy="973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026199"/>
            <a:ext cx="5812543" cy="1305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4901628"/>
            <a:ext cx="5401678" cy="10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insert(</a:t>
            </a:r>
            <a:r>
              <a:rPr lang="ko-KR" altLang="en-US" dirty="0"/>
              <a:t>첨자</a:t>
            </a:r>
            <a:r>
              <a:rPr lang="en-US" altLang="ko-KR" dirty="0"/>
              <a:t>, </a:t>
            </a:r>
            <a:r>
              <a:rPr lang="ko-KR" altLang="en-US" dirty="0"/>
              <a:t>항목</a:t>
            </a:r>
            <a:r>
              <a:rPr lang="en-US" altLang="ko-KR" dirty="0"/>
              <a:t>)</a:t>
            </a:r>
            <a:r>
              <a:rPr lang="ko-KR" altLang="en-US" dirty="0"/>
              <a:t>으로 삽입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첨자 위치에 항목을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</a:t>
            </a:r>
            <a:r>
              <a:rPr lang="en-US" altLang="ko-KR" dirty="0"/>
              <a:t>.insert(</a:t>
            </a:r>
            <a:r>
              <a:rPr lang="ko-KR" altLang="en-US" dirty="0"/>
              <a:t>첨자</a:t>
            </a:r>
            <a:r>
              <a:rPr lang="en-US" altLang="ko-KR" dirty="0"/>
              <a:t>, </a:t>
            </a:r>
            <a:r>
              <a:rPr lang="ko-KR" altLang="en-US" dirty="0"/>
              <a:t>항목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삽입되는 </a:t>
            </a:r>
            <a:r>
              <a:rPr lang="ko-KR" altLang="en-US" dirty="0"/>
              <a:t>항목은 </a:t>
            </a:r>
            <a:r>
              <a:rPr lang="ko-KR" altLang="en-US" dirty="0" smtClean="0"/>
              <a:t>무엇이든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빈 </a:t>
            </a:r>
            <a:r>
              <a:rPr lang="ko-KR" altLang="en-US" dirty="0"/>
              <a:t>리스트에도 </a:t>
            </a:r>
            <a:r>
              <a:rPr lang="ko-KR" altLang="en-US" dirty="0" smtClean="0"/>
              <a:t>삽입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47" y="4282912"/>
            <a:ext cx="2483461" cy="9479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47" y="3024552"/>
            <a:ext cx="2585306" cy="13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smtClean="0"/>
              <a:t>항목 </a:t>
            </a:r>
            <a:r>
              <a:rPr lang="ko-KR" altLang="en-US" dirty="0"/>
              <a:t>삭제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remove(</a:t>
            </a:r>
            <a:r>
              <a:rPr lang="ko-KR" altLang="en-US" dirty="0"/>
              <a:t>항목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pop</a:t>
            </a:r>
            <a:r>
              <a:rPr lang="en-US" altLang="ko-KR" dirty="0"/>
              <a:t>(</a:t>
            </a:r>
            <a:r>
              <a:rPr lang="ko-KR" altLang="en-US" dirty="0"/>
              <a:t>첨자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pop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92" y="4493341"/>
            <a:ext cx="4028911" cy="1722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089" y="3073374"/>
            <a:ext cx="2458319" cy="1274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089" y="2135157"/>
            <a:ext cx="3581254" cy="986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89" y="1086989"/>
            <a:ext cx="3990974" cy="9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del()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clear()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063909" cy="515150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문장 </a:t>
            </a:r>
            <a:r>
              <a:rPr lang="en-US" altLang="ko-KR" dirty="0" smtClean="0"/>
              <a:t>del</a:t>
            </a:r>
          </a:p>
          <a:p>
            <a:pPr lvl="1"/>
            <a:r>
              <a:rPr lang="ko-KR" altLang="en-US" dirty="0" smtClean="0"/>
              <a:t>항목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삭제와 부분 삭제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리스트 자체를 메모리에서 완전 삭제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/>
              <a:t>clear(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리스트의 </a:t>
            </a:r>
            <a:r>
              <a:rPr lang="ko-KR" altLang="en-US" dirty="0"/>
              <a:t>모든 항목이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/>
            <a:r>
              <a:rPr lang="ko-KR" altLang="en-US" dirty="0"/>
              <a:t>빈 리스트로 </a:t>
            </a:r>
            <a:r>
              <a:rPr lang="ko-KR" altLang="en-US" dirty="0" err="1" smtClean="0"/>
              <a:t>만듬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250066"/>
            <a:ext cx="4235328" cy="10250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30" y="3516162"/>
            <a:ext cx="4243274" cy="1462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30" y="2262984"/>
            <a:ext cx="4235328" cy="10886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884" y="1210069"/>
            <a:ext cx="4243274" cy="10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5" y="2445178"/>
            <a:ext cx="8320371" cy="19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자신의 학용품 품목과 개수를 리스트에 삽입과 삭제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54" y="1034083"/>
            <a:ext cx="5996354" cy="57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리스트를 추가하는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extend(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468355" cy="5151503"/>
          </a:xfrm>
        </p:spPr>
        <p:txBody>
          <a:bodyPr/>
          <a:lstStyle/>
          <a:p>
            <a:r>
              <a:rPr lang="ko-KR" altLang="en-US" dirty="0" smtClean="0"/>
              <a:t>리스트</a:t>
            </a:r>
            <a:r>
              <a:rPr lang="en-US" altLang="ko-KR" dirty="0"/>
              <a:t>.</a:t>
            </a:r>
            <a:r>
              <a:rPr lang="en-US" altLang="ko-KR" dirty="0" smtClean="0"/>
              <a:t>extend(list)</a:t>
            </a:r>
          </a:p>
          <a:p>
            <a:pPr lvl="1"/>
            <a:r>
              <a:rPr lang="ko-KR" altLang="en-US" dirty="0" smtClean="0"/>
              <a:t>리스트에 </a:t>
            </a:r>
            <a:r>
              <a:rPr lang="ko-KR" altLang="en-US" dirty="0"/>
              <a:t>인자인 </a:t>
            </a:r>
            <a:r>
              <a:rPr lang="en-US" altLang="ko-KR" dirty="0"/>
              <a:t>list</a:t>
            </a:r>
            <a:r>
              <a:rPr lang="ko-KR" altLang="en-US" dirty="0"/>
              <a:t>를 가장 뒤에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+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smtClean="0"/>
              <a:t>리스트를 연결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*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항목이 </a:t>
            </a:r>
            <a:r>
              <a:rPr lang="ko-KR" altLang="en-US" dirty="0"/>
              <a:t>지정된 정수만큼 반복된 리스트를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37" y="5218473"/>
            <a:ext cx="3157467" cy="8130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54" y="3457204"/>
            <a:ext cx="3244298" cy="1270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53" y="1559056"/>
            <a:ext cx="3654771" cy="12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reverse()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sort()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7" y="1193960"/>
            <a:ext cx="3422070" cy="515150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/>
              <a:t>reverse(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리스트 항목 순서를 뒤집음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sort( )</a:t>
            </a:r>
          </a:p>
          <a:p>
            <a:pPr lvl="1"/>
            <a:r>
              <a:rPr lang="ko-KR" altLang="en-US" dirty="0" smtClean="0"/>
              <a:t>리스트 </a:t>
            </a:r>
            <a:r>
              <a:rPr lang="ko-KR" altLang="en-US" dirty="0"/>
              <a:t>항목 순서를 </a:t>
            </a:r>
            <a:r>
              <a:rPr lang="ko-KR" altLang="en-US" dirty="0" smtClean="0"/>
              <a:t>정렬 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93" y="3902087"/>
            <a:ext cx="5182874" cy="21206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04" y="2576403"/>
            <a:ext cx="2718348" cy="8924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804" y="1436360"/>
            <a:ext cx="2634080" cy="10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sorted()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리스트 </a:t>
            </a:r>
            <a:r>
              <a:rPr lang="ko-KR" altLang="en-US" dirty="0"/>
              <a:t>항목의 순서를 정렬한 리스트를 반환하는 내장 함수 </a:t>
            </a:r>
            <a:r>
              <a:rPr lang="en-US" altLang="ko-KR" dirty="0"/>
              <a:t>sorted(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3807463"/>
            <a:ext cx="7696757" cy="1144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71" y="1907687"/>
            <a:ext cx="4596424" cy="17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6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일상 코딩</a:t>
            </a:r>
            <a:r>
              <a:rPr lang="en-US" altLang="ko-KR" sz="2000" dirty="0"/>
              <a:t>: </a:t>
            </a:r>
            <a:r>
              <a:rPr lang="ko-KR" altLang="en-US" sz="2000" dirty="0"/>
              <a:t>한 글자 단어 </a:t>
            </a:r>
            <a:r>
              <a:rPr lang="en-US" altLang="ko-KR" sz="2000" dirty="0"/>
              <a:t>5</a:t>
            </a:r>
            <a:r>
              <a:rPr lang="ko-KR" altLang="en-US" sz="2000" dirty="0"/>
              <a:t>개와 과일 </a:t>
            </a:r>
            <a:r>
              <a:rPr lang="en-US" altLang="ko-KR" sz="2000" dirty="0"/>
              <a:t>4</a:t>
            </a:r>
            <a:r>
              <a:rPr lang="ko-KR" altLang="en-US" sz="2000" dirty="0"/>
              <a:t>개로 구성되는 리스트 생성과 정렬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88" y="1082855"/>
            <a:ext cx="6748722" cy="56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조건을 만족하는 항목으로 리스트를 간결히 생성하는 </a:t>
            </a:r>
            <a:r>
              <a:rPr lang="ko-KR" altLang="en-US" dirty="0" err="1"/>
              <a:t>컴프리헨션</a:t>
            </a:r>
            <a:endParaRPr lang="ko-KR" altLang="en-US" dirty="0"/>
          </a:p>
          <a:p>
            <a:pPr lvl="1"/>
            <a:r>
              <a:rPr lang="en-US" altLang="ko-KR" dirty="0" smtClean="0"/>
              <a:t>even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짝수 항목으로 구성된 </a:t>
            </a:r>
            <a:r>
              <a:rPr lang="ko-KR" altLang="en-US" dirty="0" smtClean="0"/>
              <a:t>리스트</a:t>
            </a:r>
            <a:endParaRPr lang="en-US" altLang="ko-KR" dirty="0"/>
          </a:p>
          <a:p>
            <a:pPr lvl="1"/>
            <a:r>
              <a:rPr lang="ko-KR" altLang="en-US" dirty="0" err="1"/>
              <a:t>컴프리헨션은</a:t>
            </a:r>
            <a:r>
              <a:rPr lang="ko-KR" altLang="en-US" dirty="0"/>
              <a:t> 함축</a:t>
            </a:r>
            <a:r>
              <a:rPr lang="en-US" altLang="ko-KR" dirty="0"/>
              <a:t>, </a:t>
            </a:r>
            <a:r>
              <a:rPr lang="ko-KR" altLang="en-US" dirty="0"/>
              <a:t>축약</a:t>
            </a:r>
            <a:r>
              <a:rPr lang="en-US" altLang="ko-KR" dirty="0"/>
              <a:t>, </a:t>
            </a:r>
            <a:r>
              <a:rPr lang="ko-KR" altLang="en-US" dirty="0"/>
              <a:t>내포</a:t>
            </a:r>
            <a:r>
              <a:rPr lang="en-US" altLang="ko-KR" dirty="0"/>
              <a:t>, </a:t>
            </a:r>
            <a:r>
              <a:rPr lang="ko-KR" altLang="en-US" dirty="0"/>
              <a:t>내장 </a:t>
            </a:r>
            <a:r>
              <a:rPr lang="ko-KR" altLang="en-US" dirty="0" smtClean="0"/>
              <a:t>등으로도 불림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42" y="2424814"/>
            <a:ext cx="7137173" cy="1666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" y="4363885"/>
            <a:ext cx="7050055" cy="12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홀수의 제곱을 구하는 </a:t>
            </a:r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까지의 리스트와 </a:t>
            </a:r>
            <a:r>
              <a:rPr lang="en-US" altLang="ko-KR" dirty="0"/>
              <a:t>10 </a:t>
            </a:r>
            <a:r>
              <a:rPr lang="ko-KR" altLang="en-US" dirty="0"/>
              <a:t>이하의 홀수의 제곱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1" y="1593758"/>
            <a:ext cx="5424292" cy="51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대입에 의한 동일 리스트의 공유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294832" cy="51515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리스트에서 대입 연산자 </a:t>
            </a:r>
            <a:r>
              <a:rPr lang="en-US" altLang="ko-KR" dirty="0" smtClean="0"/>
              <a:t>=</a:t>
            </a:r>
          </a:p>
          <a:p>
            <a:pPr lvl="1"/>
            <a:r>
              <a:rPr lang="ko-KR" altLang="en-US" dirty="0" smtClean="0"/>
              <a:t>얕은 </a:t>
            </a:r>
            <a:r>
              <a:rPr lang="ko-KR" altLang="en-US" dirty="0"/>
              <a:t>복사</a:t>
            </a:r>
            <a:r>
              <a:rPr lang="en-US" altLang="ko-KR" dirty="0"/>
              <a:t>(shallow </a:t>
            </a:r>
            <a:r>
              <a:rPr lang="en-US" altLang="ko-KR" dirty="0" smtClean="0"/>
              <a:t>copy)</a:t>
            </a:r>
          </a:p>
          <a:p>
            <a:pPr lvl="1"/>
            <a:r>
              <a:rPr lang="ko-KR" altLang="en-US" dirty="0" smtClean="0"/>
              <a:t>대입되는 </a:t>
            </a:r>
            <a:r>
              <a:rPr lang="ko-KR" altLang="en-US" dirty="0"/>
              <a:t>변수가 동일한 시퀀스를 </a:t>
            </a:r>
            <a:r>
              <a:rPr lang="ko-KR" altLang="en-US" dirty="0" smtClean="0"/>
              <a:t>가리킴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결국 </a:t>
            </a:r>
            <a:r>
              <a:rPr lang="ko-KR" altLang="en-US" dirty="0"/>
              <a:t>변수 </a:t>
            </a:r>
            <a:r>
              <a:rPr lang="en-US" altLang="ko-KR" dirty="0"/>
              <a:t>f2</a:t>
            </a:r>
            <a:r>
              <a:rPr lang="ko-KR" altLang="en-US" dirty="0"/>
              <a:t>와 </a:t>
            </a:r>
            <a:r>
              <a:rPr lang="en-US" altLang="ko-KR" dirty="0"/>
              <a:t>f1</a:t>
            </a:r>
            <a:r>
              <a:rPr lang="ko-KR" altLang="en-US" dirty="0"/>
              <a:t>은 하나의 같은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실행 시 메모리 모습을 볼 수 </a:t>
            </a:r>
            <a:r>
              <a:rPr lang="ko-KR" altLang="en-US" dirty="0" smtClean="0"/>
              <a:t>있어요</a:t>
            </a:r>
            <a:endParaRPr lang="ko-KR" altLang="en-US" dirty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/>
              <a:t>튜터</a:t>
            </a:r>
            <a:r>
              <a:rPr lang="ko-KR" altLang="en-US" dirty="0"/>
              <a:t> </a:t>
            </a:r>
            <a:r>
              <a:rPr lang="ko-KR" altLang="en-US" dirty="0" smtClean="0"/>
              <a:t>홈페이지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www.pythontutor.com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29" y="1053336"/>
            <a:ext cx="3371669" cy="1849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0" y="3017024"/>
            <a:ext cx="9081193" cy="23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리스트의 깊은 복사에 의한 대입으로 새로운 리스트의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320645" cy="5151503"/>
          </a:xfrm>
        </p:spPr>
        <p:txBody>
          <a:bodyPr/>
          <a:lstStyle/>
          <a:p>
            <a:r>
              <a:rPr lang="ko-KR" altLang="en-US" dirty="0"/>
              <a:t>깊은 복사</a:t>
            </a:r>
            <a:r>
              <a:rPr lang="en-US" altLang="ko-KR" dirty="0"/>
              <a:t>(deep </a:t>
            </a:r>
            <a:r>
              <a:rPr lang="en-US" altLang="ko-KR" dirty="0" smtClean="0"/>
              <a:t>copy)</a:t>
            </a:r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리스트를 만들어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슬라이스 </a:t>
            </a:r>
            <a:r>
              <a:rPr lang="en-US" altLang="ko-KR" dirty="0" smtClean="0"/>
              <a:t>[:]</a:t>
            </a:r>
          </a:p>
          <a:p>
            <a:pPr lvl="1"/>
            <a:r>
              <a:rPr lang="en-US" altLang="ko-KR" dirty="0" smtClean="0"/>
              <a:t>copy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또는 </a:t>
            </a:r>
            <a:r>
              <a:rPr lang="en-US" altLang="ko-KR" dirty="0"/>
              <a:t>list( )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1" y="2916137"/>
            <a:ext cx="6469569" cy="36329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54" y="2772250"/>
            <a:ext cx="5275385" cy="84959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54" y="1412406"/>
            <a:ext cx="4371057" cy="112277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826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동일 객체 여부를 검사하는 </a:t>
            </a:r>
            <a:r>
              <a:rPr lang="en-US" altLang="ko-KR" dirty="0"/>
              <a:t>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문장 </a:t>
            </a:r>
            <a:r>
              <a:rPr lang="en-US" altLang="ko-KR" dirty="0" smtClean="0"/>
              <a:t>is</a:t>
            </a:r>
          </a:p>
          <a:p>
            <a:pPr lvl="1"/>
            <a:r>
              <a:rPr lang="ko-KR" altLang="en-US" dirty="0" err="1" smtClean="0"/>
              <a:t>피연산자인</a:t>
            </a:r>
            <a:r>
              <a:rPr lang="ko-KR" altLang="en-US" dirty="0" smtClean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2</a:t>
            </a:r>
            <a:r>
              <a:rPr lang="ko-KR" altLang="en-US" dirty="0"/>
              <a:t>개가 동일한 메모리를 공유하는지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같으면 </a:t>
            </a:r>
            <a:r>
              <a:rPr lang="en-US" altLang="ko-KR" dirty="0"/>
              <a:t>True, </a:t>
            </a:r>
            <a:r>
              <a:rPr lang="ko-KR" altLang="en-US" dirty="0" smtClean="0"/>
              <a:t>다르면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93" y="2307907"/>
            <a:ext cx="4201478" cy="19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관련된 나열 항목을 관리하는 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항목의 </a:t>
            </a:r>
            <a:r>
              <a:rPr lang="ko-KR" altLang="en-US" dirty="0"/>
              <a:t>나열인 </a:t>
            </a:r>
            <a:r>
              <a:rPr lang="ko-KR" altLang="en-US" dirty="0" smtClean="0"/>
              <a:t>시퀀스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리스트는 </a:t>
            </a:r>
            <a:r>
              <a:rPr lang="ko-KR" altLang="en-US" dirty="0"/>
              <a:t>콤마로 구분된 항목</a:t>
            </a:r>
            <a:r>
              <a:rPr lang="en-US" altLang="ko-KR" dirty="0"/>
              <a:t>(</a:t>
            </a:r>
            <a:r>
              <a:rPr lang="ko-KR" altLang="en-US"/>
              <a:t>또는 </a:t>
            </a:r>
            <a:r>
              <a:rPr lang="ko-KR" altLang="en-US" smtClean="0"/>
              <a:t>원소</a:t>
            </a:r>
            <a:r>
              <a:rPr lang="en-US" altLang="ko-KR" smtClean="0"/>
              <a:t>)</a:t>
            </a:r>
            <a:r>
              <a:rPr lang="ko-KR" altLang="en-US" dirty="0"/>
              <a:t>들의 </a:t>
            </a:r>
            <a:r>
              <a:rPr lang="ko-KR" altLang="en-US" dirty="0" smtClean="0"/>
              <a:t>리스트로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항목은 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 등이 </a:t>
            </a:r>
            <a:r>
              <a:rPr lang="ko-KR" altLang="en-US" dirty="0" smtClean="0"/>
              <a:t>모두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 </a:t>
            </a:r>
            <a:r>
              <a:rPr lang="ko-KR" altLang="en-US" dirty="0"/>
              <a:t>순서는 의미가 있으며</a:t>
            </a:r>
            <a:r>
              <a:rPr lang="en-US" altLang="ko-KR" dirty="0"/>
              <a:t>, </a:t>
            </a:r>
            <a:r>
              <a:rPr lang="ko-KR" altLang="en-US" dirty="0"/>
              <a:t>항목 자료 값은 중복돼도 </a:t>
            </a:r>
            <a:r>
              <a:rPr lang="ko-KR" altLang="en-US" dirty="0" smtClean="0"/>
              <a:t>무관</a:t>
            </a:r>
            <a:endParaRPr lang="en-US" altLang="ko-KR" dirty="0"/>
          </a:p>
          <a:p>
            <a:pPr lvl="2"/>
            <a:r>
              <a:rPr lang="ko-KR" altLang="en-US" dirty="0" smtClean="0"/>
              <a:t>리스트는 </a:t>
            </a:r>
            <a:r>
              <a:rPr lang="ko-KR" altLang="en-US" dirty="0"/>
              <a:t>대괄호</a:t>
            </a:r>
            <a:r>
              <a:rPr lang="en-US" altLang="ko-KR" dirty="0"/>
              <a:t>(square brackets) [ ] </a:t>
            </a:r>
            <a:r>
              <a:rPr lang="ko-KR" altLang="en-US" dirty="0"/>
              <a:t>사이에 항목을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5" y="3022215"/>
            <a:ext cx="7112010" cy="836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5" y="4370233"/>
            <a:ext cx="5775814" cy="137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6" y="2389564"/>
            <a:ext cx="8585322" cy="20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수정할 수 없는 항목의 나열인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튜플은</a:t>
            </a:r>
            <a:r>
              <a:rPr lang="ko-KR" altLang="en-US" dirty="0"/>
              <a:t> 리스트와 달리 항목의 순서나 내용의 </a:t>
            </a:r>
            <a:r>
              <a:rPr lang="ko-KR" altLang="en-US" dirty="0" smtClean="0"/>
              <a:t>수정이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콤마로 </a:t>
            </a:r>
            <a:r>
              <a:rPr lang="ko-KR" altLang="en-US" dirty="0"/>
              <a:t>구분된 </a:t>
            </a:r>
            <a:r>
              <a:rPr lang="ko-KR" altLang="en-US" dirty="0" smtClean="0"/>
              <a:t>항목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항목은 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 smtClean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ko-KR" altLang="en-US" dirty="0"/>
              <a:t> 등 제한이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튜플은</a:t>
            </a:r>
            <a:r>
              <a:rPr lang="ko-KR" altLang="en-US" dirty="0" smtClean="0"/>
              <a:t> </a:t>
            </a:r>
            <a:r>
              <a:rPr lang="ko-KR" altLang="en-US" dirty="0"/>
              <a:t>괄호</a:t>
            </a:r>
            <a:r>
              <a:rPr lang="en-US" altLang="ko-KR" dirty="0"/>
              <a:t>(parentheses) (…) </a:t>
            </a:r>
            <a:r>
              <a:rPr lang="ko-KR" altLang="en-US" dirty="0"/>
              <a:t>사이에 항목을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괄호는 생략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빈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tuple( 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항목이 하나인 </a:t>
            </a:r>
            <a:r>
              <a:rPr lang="ko-KR" altLang="en-US" dirty="0" err="1"/>
              <a:t>튜플을</a:t>
            </a:r>
            <a:r>
              <a:rPr lang="ko-KR" altLang="en-US" dirty="0"/>
              <a:t> 표현할 때는 마지막에 콤마를 반드시 </a:t>
            </a:r>
            <a:r>
              <a:rPr lang="ko-KR" altLang="en-US" dirty="0" smtClean="0"/>
              <a:t>붙임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69" y="3453339"/>
            <a:ext cx="1838306" cy="795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446" y="3470766"/>
            <a:ext cx="1892374" cy="1382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470" y="2450320"/>
            <a:ext cx="5248749" cy="8538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406" y="5249457"/>
            <a:ext cx="2997446" cy="11193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433" y="3769711"/>
            <a:ext cx="866713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(empty2)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K-pop </a:t>
            </a:r>
            <a:r>
              <a:rPr lang="ko-KR" altLang="en-US" dirty="0"/>
              <a:t>가수와 곡으로 구성된 </a:t>
            </a:r>
            <a:r>
              <a:rPr lang="ko-KR" altLang="en-US" dirty="0" err="1"/>
              <a:t>튜플의</a:t>
            </a:r>
            <a:r>
              <a:rPr lang="ko-KR" altLang="en-US" dirty="0"/>
              <a:t> 참조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1" y="1006523"/>
            <a:ext cx="5762073" cy="533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0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+ * sorted() del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35209" cy="5151503"/>
          </a:xfrm>
        </p:spPr>
        <p:txBody>
          <a:bodyPr/>
          <a:lstStyle/>
          <a:p>
            <a:r>
              <a:rPr lang="en-US" altLang="ko-KR" dirty="0" smtClean="0"/>
              <a:t>+</a:t>
            </a:r>
          </a:p>
          <a:p>
            <a:pPr lvl="1"/>
            <a:r>
              <a:rPr lang="ko-KR" altLang="en-US" dirty="0" err="1" smtClean="0"/>
              <a:t>튜플을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r>
              <a:rPr lang="ko-KR" altLang="en-US" dirty="0" smtClean="0"/>
              <a:t>*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항목이 </a:t>
            </a:r>
            <a:r>
              <a:rPr lang="ko-KR" altLang="en-US" dirty="0"/>
              <a:t>횟수만큼 반복된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내장 함수 </a:t>
            </a:r>
            <a:r>
              <a:rPr lang="en-US" altLang="ko-KR" dirty="0"/>
              <a:t>sorted( )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/>
              <a:t>항목의 순서를 정렬한 리스트를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문장 </a:t>
            </a:r>
            <a:r>
              <a:rPr lang="en-US" altLang="ko-KR" dirty="0" smtClean="0"/>
              <a:t>del</a:t>
            </a:r>
          </a:p>
          <a:p>
            <a:pPr lvl="1"/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/>
              <a:t>변수 자체의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85" y="5134660"/>
            <a:ext cx="3708781" cy="1151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85" y="3195850"/>
            <a:ext cx="5570276" cy="17193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1391581"/>
            <a:ext cx="5278974" cy="15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요일에 </a:t>
            </a:r>
            <a:r>
              <a:rPr lang="ko-KR" altLang="en-US" dirty="0"/>
              <a:t>영어 단어를 </a:t>
            </a:r>
            <a:r>
              <a:rPr lang="ko-KR" altLang="en-US" dirty="0" err="1"/>
              <a:t>튜플로</a:t>
            </a:r>
            <a:r>
              <a:rPr lang="ko-KR" altLang="en-US" dirty="0"/>
              <a:t> 생성해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49" y="1261501"/>
            <a:ext cx="7342506" cy="44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7" y="256632"/>
            <a:ext cx="7641981" cy="6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4" y="229718"/>
            <a:ext cx="7906731" cy="63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커피 메뉴 만들기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1" y="1109231"/>
            <a:ext cx="6212706" cy="47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빈 리스트의 생성과 항목 추가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[]</a:t>
            </a:r>
          </a:p>
          <a:p>
            <a:pPr lvl="1"/>
            <a:r>
              <a:rPr lang="ko-KR" altLang="en-US" dirty="0" smtClean="0"/>
              <a:t>빈 </a:t>
            </a:r>
            <a:r>
              <a:rPr lang="ko-KR" altLang="en-US" dirty="0"/>
              <a:t>대괄호로 빈 </a:t>
            </a:r>
            <a:r>
              <a:rPr lang="ko-KR" altLang="en-US" dirty="0" smtClean="0"/>
              <a:t>리스트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list()</a:t>
            </a:r>
          </a:p>
          <a:p>
            <a:pPr lvl="1"/>
            <a:r>
              <a:rPr lang="ko-KR" altLang="en-US" dirty="0" smtClean="0"/>
              <a:t>인자가 </a:t>
            </a:r>
            <a:r>
              <a:rPr lang="ko-KR" altLang="en-US" dirty="0"/>
              <a:t>없는 내장 함수 </a:t>
            </a:r>
            <a:r>
              <a:rPr lang="en-US" altLang="ko-KR" dirty="0"/>
              <a:t>list( )</a:t>
            </a:r>
            <a:r>
              <a:rPr lang="ko-KR" altLang="en-US" dirty="0"/>
              <a:t>로도 빈 리스트를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append()</a:t>
            </a:r>
          </a:p>
          <a:p>
            <a:pPr lvl="1"/>
            <a:r>
              <a:rPr lang="ko-KR" altLang="en-US" dirty="0" smtClean="0"/>
              <a:t>리스트의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append(</a:t>
            </a:r>
            <a:r>
              <a:rPr lang="ko-KR" altLang="en-US" dirty="0"/>
              <a:t>삽입할 항목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리스트의 가장 뒤에 항목을 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64" y="1948962"/>
            <a:ext cx="1979825" cy="78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64" y="4595315"/>
            <a:ext cx="4338926" cy="14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일상 코딩</a:t>
            </a:r>
            <a:r>
              <a:rPr lang="en-US" altLang="ko-KR" sz="2000" dirty="0"/>
              <a:t>: </a:t>
            </a:r>
            <a:r>
              <a:rPr lang="ko-KR" altLang="en-US" sz="2000" dirty="0"/>
              <a:t>리스트의 </a:t>
            </a:r>
            <a:r>
              <a:rPr lang="ko-KR" altLang="en-US" sz="2000" dirty="0" err="1"/>
              <a:t>메소드</a:t>
            </a:r>
            <a:r>
              <a:rPr lang="ko-KR" altLang="en-US" sz="2000" dirty="0"/>
              <a:t> </a:t>
            </a:r>
            <a:r>
              <a:rPr lang="en-US" altLang="ko-KR" sz="2000" dirty="0"/>
              <a:t>append( )</a:t>
            </a:r>
            <a:r>
              <a:rPr lang="ko-KR" altLang="en-US" sz="2000" dirty="0"/>
              <a:t>로 편의점의 품목 리스트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53" y="1193960"/>
            <a:ext cx="6917348" cy="41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 항목 참조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‘</a:t>
            </a:r>
            <a:r>
              <a:rPr lang="en-US" altLang="ko-KR" dirty="0"/>
              <a:t>python’</a:t>
            </a:r>
            <a:r>
              <a:rPr lang="ko-KR" altLang="en-US" dirty="0"/>
              <a:t>으로 만들어진 리스트 </a:t>
            </a:r>
            <a:r>
              <a:rPr lang="en-US" altLang="ko-KR" dirty="0" err="1" smtClean="0"/>
              <a:t>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길이가 </a:t>
            </a:r>
            <a:r>
              <a:rPr lang="en-US" altLang="ko-KR" dirty="0"/>
              <a:t>6</a:t>
            </a:r>
            <a:r>
              <a:rPr lang="ko-KR" altLang="en-US" dirty="0"/>
              <a:t>이므로 </a:t>
            </a:r>
            <a:r>
              <a:rPr lang="en-US" altLang="ko-KR" dirty="0"/>
              <a:t>[0 ~ 5] </a:t>
            </a:r>
            <a:r>
              <a:rPr lang="ko-KR" altLang="en-US" dirty="0"/>
              <a:t>그리고 </a:t>
            </a:r>
            <a:r>
              <a:rPr lang="en-US" altLang="ko-KR" dirty="0"/>
              <a:t>[-6 ~ -1]</a:t>
            </a:r>
            <a:r>
              <a:rPr lang="ko-KR" altLang="en-US" dirty="0"/>
              <a:t>까지 첨자를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86" y="2069973"/>
            <a:ext cx="7280031" cy="1756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86" y="3877941"/>
            <a:ext cx="7280031" cy="23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가위바위보 게임을 위한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choice(</a:t>
            </a:r>
            <a:r>
              <a:rPr lang="ko-KR" altLang="en-US" dirty="0"/>
              <a:t>리스트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리스트 중의 항목 하나를 무작위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랜덤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17" y="1941856"/>
            <a:ext cx="7402390" cy="30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count( )</a:t>
            </a:r>
            <a:r>
              <a:rPr lang="ko-KR" altLang="en-US" dirty="0"/>
              <a:t>와 </a:t>
            </a:r>
            <a:r>
              <a:rPr lang="en-US" altLang="ko-KR" dirty="0"/>
              <a:t>index(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505475" cy="5151503"/>
          </a:xfrm>
        </p:spPr>
        <p:txBody>
          <a:bodyPr/>
          <a:lstStyle/>
          <a:p>
            <a:r>
              <a:rPr lang="ko-KR" altLang="en-US" dirty="0" smtClean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count(</a:t>
            </a:r>
            <a:r>
              <a:rPr lang="ko-KR" altLang="en-US" dirty="0"/>
              <a:t>값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값을 </a:t>
            </a:r>
            <a:r>
              <a:rPr lang="ko-KR" altLang="en-US" dirty="0"/>
              <a:t>갖는 항목의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index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인자인 </a:t>
            </a:r>
            <a:r>
              <a:rPr lang="ko-KR" altLang="en-US" dirty="0"/>
              <a:t>값의 항목이 위치한 </a:t>
            </a:r>
            <a:r>
              <a:rPr lang="ko-KR" altLang="en-US" dirty="0" smtClean="0"/>
              <a:t>첨자를 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</a:t>
            </a:r>
            <a:r>
              <a:rPr lang="ko-KR" altLang="en-US" dirty="0"/>
              <a:t>값이 여러 개이면 첫 번째로 나타난 위치의 </a:t>
            </a:r>
            <a:r>
              <a:rPr lang="ko-KR" altLang="en-US" dirty="0" smtClean="0"/>
              <a:t>첨자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70" y="3324060"/>
            <a:ext cx="5728283" cy="1751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70" y="5158853"/>
            <a:ext cx="3454645" cy="1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17389</TotalTime>
  <Words>737</Words>
  <Application>Microsoft Office PowerPoint</Application>
  <PresentationFormat>화면 슬라이드 쇼(4:3)</PresentationFormat>
  <Paragraphs>227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관련된 나열 항목을 관리하는 리스트</vt:lpstr>
      <vt:lpstr>간단한 커피 메뉴 만들기 1</vt:lpstr>
      <vt:lpstr>빈 리스트의 생성과 항목 추가</vt:lpstr>
      <vt:lpstr>일상 코딩: 리스트의 메소드 append( )로 편의점의 품목 리스트 생성</vt:lpstr>
      <vt:lpstr>리스트 항목 참조</vt:lpstr>
      <vt:lpstr>일상 코딩: 가위바위보 게임을 위한 준비</vt:lpstr>
      <vt:lpstr>리스트의 메소드 count( )와 index( )</vt:lpstr>
      <vt:lpstr>일상 코딩: 중국집에서 주문한 음식을 다시 주문 추가하고 삭제하기</vt:lpstr>
      <vt:lpstr>리스트의 항목으로 리스트 구성</vt:lpstr>
      <vt:lpstr>일상 코딩: 동물의 분류와 동물 이름을 리스트로 처리</vt:lpstr>
      <vt:lpstr>PowerPoint 프레젠테이션</vt:lpstr>
      <vt:lpstr>리스트의 부분 참조인 슬라이싱</vt:lpstr>
      <vt:lpstr>일상 코딩: 한 글자의 단어로 슬라이싱 이해하기</vt:lpstr>
      <vt:lpstr>리스트의 슬라이스로 리스트의 일부분을 수정</vt:lpstr>
      <vt:lpstr>리스트 메소드 insert(첨자, 항목)으로 삽입</vt:lpstr>
      <vt:lpstr>리스트 항목 삭제</vt:lpstr>
      <vt:lpstr>함수 del()과 메소드 clear()</vt:lpstr>
      <vt:lpstr>일상 코딩: 자신의 학용품 품목과 개수를 리스트에 삽입과 삭제</vt:lpstr>
      <vt:lpstr>리스트에 리스트를 추가하는 메소드 extend( )</vt:lpstr>
      <vt:lpstr>메소드 reverse()와 sort()</vt:lpstr>
      <vt:lpstr>내장 함수 sorted()</vt:lpstr>
      <vt:lpstr>일상 코딩: 한 글자 단어 5개와 과일 4개로 구성되는 리스트 생성과 정렬</vt:lpstr>
      <vt:lpstr>리스트 컴프리헨션</vt:lpstr>
      <vt:lpstr>홀수의 제곱을 구하는 리스트 컴프리헨션</vt:lpstr>
      <vt:lpstr>리스트 대입에 의한 동일 리스트의 공유</vt:lpstr>
      <vt:lpstr>리스트의 깊은 복사에 의한 대입으로 새로운 리스트의 생성</vt:lpstr>
      <vt:lpstr>변수의 동일 객체 여부를 검사하는 is</vt:lpstr>
      <vt:lpstr>PowerPoint 프레젠테이션</vt:lpstr>
      <vt:lpstr>수정할 수 없는 항목의 나열인 튜플</vt:lpstr>
      <vt:lpstr>K-pop 가수와 곡으로 구성된 튜플의 참조</vt:lpstr>
      <vt:lpstr>+ * sorted() del</vt:lpstr>
      <vt:lpstr>요일에 영어 단어를 튜플로 생성해 출력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535</cp:revision>
  <cp:lastPrinted>2020-01-12T02:16:38Z</cp:lastPrinted>
  <dcterms:created xsi:type="dcterms:W3CDTF">2013-05-23T04:26:30Z</dcterms:created>
  <dcterms:modified xsi:type="dcterms:W3CDTF">2020-04-03T07:59:58Z</dcterms:modified>
</cp:coreProperties>
</file>